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07"/>
  </p:normalViewPr>
  <p:slideViewPr>
    <p:cSldViewPr snapToGrid="0" snapToObjects="1">
      <p:cViewPr>
        <p:scale>
          <a:sx n="126" d="100"/>
          <a:sy n="126" d="100"/>
        </p:scale>
        <p:origin x="6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C5E87A-3D70-C942-B455-82B22B342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5D5655-0E5C-3E4A-96BC-0D3D75E3F8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5AC418-04FB-F041-A2DE-42A7C2DEF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AFE-D197-0646-BA5E-43396113AAD3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EF894A-04D2-D740-9513-1B4063107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B69D6C-D51B-1E4B-BF83-9BF621736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56F9-5C4A-204B-8AFC-993E009A94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8510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CD003-3C4A-3647-863A-3104BAA66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C4162A-962B-2C4E-AAFB-3972822B9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39CA06-602D-104C-A621-764326ACC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AFE-D197-0646-BA5E-43396113AAD3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665346-1917-AA46-A40D-BF6F8E4C5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5CD062-E2A3-0E4D-9839-39DC3FC60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56F9-5C4A-204B-8AFC-993E009A94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774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13D36C-E6E2-0E44-B53C-F3F7A87BE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1D38EC-E83F-6C42-88FC-254A88ABA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4FA100-5C13-2344-BB9C-39F386254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AFE-D197-0646-BA5E-43396113AAD3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BD8371-C4C2-B845-BE99-AE6F5D28A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D395BE-4F75-5C49-958A-669ECD37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56F9-5C4A-204B-8AFC-993E009A94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2804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218426-AB43-7A44-AE36-BA888EC8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D0E1B2-BDD9-EC4D-8CE5-C51E29517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8B640C-9D54-A24E-B827-FCA451AE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AFE-D197-0646-BA5E-43396113AAD3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AD1C14-A2E0-E14D-9226-947085878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9ACD90-C0DC-DD45-AACF-0F18DE600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56F9-5C4A-204B-8AFC-993E009A94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856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37A786-A8AA-F54C-A818-E557512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86497F-757D-8A4A-9EBC-4FD9D5252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CCED53-6A0A-B847-B75D-924D30C8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AFE-D197-0646-BA5E-43396113AAD3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6F5A5A-8830-2B4D-9CA6-721DDACD2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1E3301-C821-924F-8747-126BBB62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56F9-5C4A-204B-8AFC-993E009A94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3265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D4427-387A-1947-87CE-30DEC2AD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4C7183-4783-B74E-8AA6-51F12888D5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0C92FF-335A-724C-A724-0D8F3200C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109D55-0727-0A4B-9966-0CCFDB95D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AFE-D197-0646-BA5E-43396113AAD3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780E01-E708-EF44-9A24-23BBF551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7F7155-66DB-3C42-ACC6-0637AFD21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56F9-5C4A-204B-8AFC-993E009A94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5084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C0C86-7846-F24E-A4B0-AE03298D3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40298F-9B07-F449-A643-65772FD3E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624F04-A8E7-FD4B-A716-0392F1A87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FD94D3D-562A-E842-879D-E9ECBD165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6F73F3-11AF-1B46-8148-FB11EAE5C2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692C33-0C68-AF4C-8406-5B84C255B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AFE-D197-0646-BA5E-43396113AAD3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1F7E8E7-7D4E-5442-9CB8-65DBB3E7C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FD24C5B-C2FF-154B-901C-3729BA5D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56F9-5C4A-204B-8AFC-993E009A94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4497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EDEA1-E3AC-7A4C-8300-8B53A8D47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1CAD71-7923-114F-A16F-808A2AB5B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AFE-D197-0646-BA5E-43396113AAD3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233D0A-09D8-AE4E-8778-066BA00D8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8CAD17-9BA0-BC46-8ECC-BC671FAC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56F9-5C4A-204B-8AFC-993E009A94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9653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28A399B-5E0D-4043-9B15-40B365F92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AFE-D197-0646-BA5E-43396113AAD3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549380B-4786-CD47-BC31-BCA99F8EC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CAC7C8-42D8-5940-84B9-DDC20D16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56F9-5C4A-204B-8AFC-993E009A94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23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56200-D082-9945-97F7-44C61C36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79F5C1-7FD8-3B43-9FF1-D3D4B6102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D145AA-9701-C74F-B1C6-60402A399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D30C90-878C-3448-878E-91E6E5033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AFE-D197-0646-BA5E-43396113AAD3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F8960C-05CB-FB4E-9BD4-4D4DE6B52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177B12-0E5B-E742-91D6-9B53CE041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56F9-5C4A-204B-8AFC-993E009A94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4053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8C7801-2582-5A44-A781-F170A2704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66BA336-91A2-0040-8680-9B50000B71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E284EB-87F2-8848-946B-D78847E53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7CF59D-F865-5741-91C9-4FC5301E9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AFE-D197-0646-BA5E-43396113AAD3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B7F5E4-7E14-3144-80B6-CDC551BE8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2DBA87-3F04-0F44-A702-FB82A1051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56F9-5C4A-204B-8AFC-993E009A94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9465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B889A84-4C46-A042-A188-8E049A903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76432D-2CAA-854A-8CB6-00BC57CA4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5E5DAB-8797-5649-B60F-58A7F88F67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72AFE-D197-0646-BA5E-43396113AAD3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87755D-808A-BE42-8038-90D0F1AD4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597F4C-625D-DF4B-B4A9-8BCB7EC0A5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456F9-5C4A-204B-8AFC-993E009A94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841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4BC018-17A0-2C4F-B389-420D8AAA3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345" y="1690254"/>
            <a:ext cx="9781309" cy="2311545"/>
          </a:xfrm>
        </p:spPr>
        <p:txBody>
          <a:bodyPr>
            <a:normAutofit/>
          </a:bodyPr>
          <a:lstStyle/>
          <a:p>
            <a:r>
              <a:rPr lang="en" altLang="zh-CN" sz="4400" dirty="0"/>
              <a:t>Knowledge Graph Convolutional Networks for Recommender Systems </a:t>
            </a:r>
            <a:br>
              <a:rPr lang="en" altLang="zh-CN" sz="4400" dirty="0"/>
            </a:br>
            <a:r>
              <a:rPr lang="en-US" altLang="zh-CN" sz="3200" dirty="0"/>
              <a:t>WWW</a:t>
            </a:r>
            <a:r>
              <a:rPr lang="zh-CN" altLang="en-US" sz="3200" dirty="0"/>
              <a:t> </a:t>
            </a:r>
            <a:r>
              <a:rPr lang="en-US" altLang="zh-CN" sz="3200" dirty="0"/>
              <a:t>2019</a:t>
            </a:r>
            <a:endParaRPr kumimoji="1"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71954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FCE7B-08F7-9B49-A70E-568DBFB2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8" y="170689"/>
            <a:ext cx="7533062" cy="343661"/>
          </a:xfrm>
        </p:spPr>
        <p:txBody>
          <a:bodyPr>
            <a:normAutofit fontScale="90000"/>
          </a:bodyPr>
          <a:lstStyle/>
          <a:p>
            <a:r>
              <a:rPr kumimoji="1" lang="en-US" altLang="zh-CN" b="1" i="1" dirty="0"/>
              <a:t>4</a:t>
            </a:r>
            <a:r>
              <a:rPr kumimoji="1" lang="zh-CN" altLang="en-US" b="1" i="1" dirty="0"/>
              <a:t> 实验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0D38F14-92CB-8E4C-BCED-6AB79C0E3092}"/>
              </a:ext>
            </a:extLst>
          </p:cNvPr>
          <p:cNvSpPr/>
          <p:nvPr/>
        </p:nvSpPr>
        <p:spPr>
          <a:xfrm>
            <a:off x="613626" y="675621"/>
            <a:ext cx="11243094" cy="2543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Microsoft Satori </a:t>
            </a:r>
            <a:r>
              <a:rPr lang="zh-CN" altLang="en" dirty="0"/>
              <a:t>创建</a:t>
            </a:r>
            <a:r>
              <a:rPr lang="zh-CN" altLang="en-US" dirty="0"/>
              <a:t>知识图谱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首先从整个</a:t>
            </a:r>
            <a:r>
              <a:rPr lang="en" altLang="zh-CN" dirty="0"/>
              <a:t>KG</a:t>
            </a:r>
            <a:r>
              <a:rPr lang="zh-CN" altLang="en-US" dirty="0"/>
              <a:t>中选择一个三元组的子集，其可信度大于</a:t>
            </a:r>
            <a:r>
              <a:rPr lang="en-US" altLang="zh-CN" dirty="0"/>
              <a:t>0.9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给定</a:t>
            </a:r>
            <a:r>
              <a:rPr lang="en-US" altLang="zh-CN" dirty="0"/>
              <a:t>sub-</a:t>
            </a:r>
            <a:r>
              <a:rPr lang="en" altLang="zh-CN" dirty="0"/>
              <a:t>KG</a:t>
            </a:r>
            <a:r>
              <a:rPr lang="zh-CN" altLang="en" dirty="0"/>
              <a:t>，</a:t>
            </a:r>
            <a:r>
              <a:rPr lang="zh-CN" altLang="en-US" dirty="0"/>
              <a:t>通过将所有有效电影</a:t>
            </a:r>
            <a:r>
              <a:rPr lang="en-US" altLang="zh-CN" dirty="0"/>
              <a:t>/</a:t>
            </a:r>
            <a:r>
              <a:rPr lang="zh-CN" altLang="en-US" dirty="0"/>
              <a:t>书籍</a:t>
            </a:r>
            <a:r>
              <a:rPr lang="en-US" altLang="zh-CN" dirty="0"/>
              <a:t>/</a:t>
            </a:r>
            <a:r>
              <a:rPr lang="zh-CN" altLang="en-US" dirty="0"/>
              <a:t>音乐家的</a:t>
            </a:r>
            <a:r>
              <a:rPr lang="en-US" altLang="zh-CN" dirty="0"/>
              <a:t>name</a:t>
            </a:r>
            <a:r>
              <a:rPr lang="zh-CN" altLang="en-US" dirty="0"/>
              <a:t>与三元组（</a:t>
            </a:r>
            <a:r>
              <a:rPr lang="en" altLang="zh-CN" dirty="0"/>
              <a:t>head</a:t>
            </a:r>
            <a:r>
              <a:rPr lang="zh-CN" altLang="en" dirty="0"/>
              <a:t>，</a:t>
            </a:r>
            <a:r>
              <a:rPr lang="en" altLang="zh-CN" dirty="0" err="1"/>
              <a:t>film.film.name</a:t>
            </a:r>
            <a:r>
              <a:rPr lang="zh-CN" altLang="en" dirty="0"/>
              <a:t>，</a:t>
            </a:r>
            <a:r>
              <a:rPr lang="en" altLang="zh-CN" dirty="0"/>
              <a:t>tail</a:t>
            </a:r>
            <a:r>
              <a:rPr lang="zh-CN" altLang="en" dirty="0"/>
              <a:t>）</a:t>
            </a:r>
            <a:r>
              <a:rPr lang="en-US" altLang="zh-CN" dirty="0"/>
              <a:t>,</a:t>
            </a:r>
            <a:r>
              <a:rPr lang="zh-CN" altLang="en" dirty="0"/>
              <a:t>（</a:t>
            </a:r>
            <a:r>
              <a:rPr lang="en" altLang="zh-CN" dirty="0"/>
              <a:t>head</a:t>
            </a:r>
            <a:r>
              <a:rPr lang="zh-CN" altLang="en" dirty="0"/>
              <a:t>，</a:t>
            </a:r>
            <a:r>
              <a:rPr lang="en" altLang="zh-CN" dirty="0" err="1"/>
              <a:t>book.book.title</a:t>
            </a:r>
            <a:r>
              <a:rPr lang="zh-CN" altLang="en" dirty="0"/>
              <a:t>，</a:t>
            </a:r>
            <a:r>
              <a:rPr lang="en" altLang="zh-CN" dirty="0"/>
              <a:t>tail</a:t>
            </a:r>
            <a:r>
              <a:rPr lang="zh-CN" altLang="en" dirty="0"/>
              <a:t>）</a:t>
            </a:r>
            <a:r>
              <a:rPr lang="zh-CN" altLang="en-US" dirty="0"/>
              <a:t>或（</a:t>
            </a:r>
            <a:r>
              <a:rPr lang="en-US" altLang="zh-CN" dirty="0"/>
              <a:t>head</a:t>
            </a:r>
            <a:r>
              <a:rPr lang="zh-CN" altLang="en-US" dirty="0"/>
              <a:t>，</a:t>
            </a:r>
            <a:r>
              <a:rPr lang="en" altLang="zh-CN" dirty="0" err="1"/>
              <a:t>type.object.name</a:t>
            </a:r>
            <a:r>
              <a:rPr lang="zh-CN" altLang="en" dirty="0"/>
              <a:t>，</a:t>
            </a:r>
            <a:r>
              <a:rPr lang="en-US" altLang="zh-CN" dirty="0"/>
              <a:t>tail</a:t>
            </a:r>
            <a:r>
              <a:rPr lang="zh-CN" altLang="en-US" dirty="0"/>
              <a:t>）的尾部匹配，来收集它们的</a:t>
            </a:r>
            <a:r>
              <a:rPr lang="en" altLang="zh-CN" dirty="0"/>
              <a:t>Satori ID</a:t>
            </a:r>
            <a:r>
              <a:rPr lang="en-US" altLang="zh-CN" dirty="0"/>
              <a:t>.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简单起见，排除了具有多个匹配或没有匹配实体的</a:t>
            </a:r>
            <a:r>
              <a:rPr lang="en-US" altLang="zh-CN" dirty="0"/>
              <a:t>item</a:t>
            </a:r>
            <a:r>
              <a:rPr lang="zh-CN" altLang="en-US" dirty="0"/>
              <a:t>。 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然后将</a:t>
            </a:r>
            <a:r>
              <a:rPr lang="en-US" altLang="zh-CN" dirty="0"/>
              <a:t>item</a:t>
            </a:r>
            <a:r>
              <a:rPr lang="zh-CN" altLang="en-US" dirty="0"/>
              <a:t> </a:t>
            </a:r>
            <a:r>
              <a:rPr lang="en" altLang="zh-CN" dirty="0"/>
              <a:t>ID</a:t>
            </a:r>
            <a:r>
              <a:rPr lang="en-US" altLang="zh-CN" dirty="0"/>
              <a:t>s</a:t>
            </a:r>
            <a:r>
              <a:rPr lang="zh-CN" altLang="en-US" dirty="0"/>
              <a:t>与所有三元组的头部匹配，并从</a:t>
            </a:r>
            <a:r>
              <a:rPr lang="en-US" altLang="zh-CN" dirty="0"/>
              <a:t>sub-</a:t>
            </a:r>
            <a:r>
              <a:rPr lang="en" altLang="zh-CN" dirty="0"/>
              <a:t>KG</a:t>
            </a:r>
            <a:r>
              <a:rPr lang="zh-CN" altLang="en-US" dirty="0"/>
              <a:t>中选择所有匹配良好的三元组。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298AE7-748E-754E-8D47-74A2ED70B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228" y="3347485"/>
            <a:ext cx="6512662" cy="333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20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FCE7B-08F7-9B49-A70E-568DBFB2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8" y="170690"/>
            <a:ext cx="7208123" cy="155882"/>
          </a:xfrm>
        </p:spPr>
        <p:txBody>
          <a:bodyPr>
            <a:noAutofit/>
          </a:bodyPr>
          <a:lstStyle/>
          <a:p>
            <a:r>
              <a:rPr kumimoji="1" lang="en-US" altLang="zh-CN" sz="3200" b="1" i="1" dirty="0"/>
              <a:t>4</a:t>
            </a:r>
            <a:r>
              <a:rPr kumimoji="1" lang="zh-CN" altLang="en-US" sz="3200" b="1" i="1" dirty="0"/>
              <a:t> 结果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4756A0-0647-7947-AF0B-32D12419FC48}"/>
              </a:ext>
            </a:extLst>
          </p:cNvPr>
          <p:cNvSpPr txBox="1"/>
          <p:nvPr/>
        </p:nvSpPr>
        <p:spPr>
          <a:xfrm>
            <a:off x="689263" y="3874213"/>
            <a:ext cx="9520250" cy="3009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KGCN</a:t>
            </a:r>
            <a:r>
              <a:rPr lang="zh-CN" altLang="en-US" sz="1600" dirty="0"/>
              <a:t>在</a:t>
            </a:r>
            <a:r>
              <a:rPr lang="en-US" altLang="zh-CN" sz="1600" dirty="0"/>
              <a:t>book</a:t>
            </a:r>
            <a:r>
              <a:rPr lang="zh-CN" altLang="en-US" sz="1600" dirty="0"/>
              <a:t>和</a:t>
            </a:r>
            <a:r>
              <a:rPr lang="en-US" altLang="zh-CN" sz="1600" dirty="0"/>
              <a:t>music</a:t>
            </a:r>
            <a:r>
              <a:rPr lang="zh-CN" altLang="en-US" sz="1600" dirty="0"/>
              <a:t>上的改善比在</a:t>
            </a:r>
            <a:r>
              <a:rPr lang="en-US" altLang="zh-CN" sz="1600" dirty="0"/>
              <a:t>movie</a:t>
            </a:r>
            <a:r>
              <a:rPr lang="zh-CN" altLang="en-US" sz="1600" dirty="0"/>
              <a:t>上要高。</a:t>
            </a:r>
            <a:r>
              <a:rPr lang="en-US" altLang="zh-CN" sz="1600" dirty="0"/>
              <a:t>——</a:t>
            </a:r>
            <a:r>
              <a:rPr lang="zh-CN" altLang="en-US" sz="1600" dirty="0"/>
              <a:t>可以很好解决稀疏情况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PER</a:t>
            </a:r>
            <a:r>
              <a:rPr lang="zh-CN" altLang="en-US" sz="1600" dirty="0"/>
              <a:t> </a:t>
            </a:r>
            <a:r>
              <a:rPr lang="en-US" altLang="zh-CN" sz="1600" dirty="0"/>
              <a:t>CKE</a:t>
            </a:r>
            <a:r>
              <a:rPr lang="zh-CN" altLang="en-US" sz="1600" dirty="0"/>
              <a:t> 无法通过手动设计的</a:t>
            </a:r>
            <a:r>
              <a:rPr lang="en-US" altLang="zh-CN" sz="1600" dirty="0"/>
              <a:t>meta-paths</a:t>
            </a:r>
            <a:r>
              <a:rPr lang="zh-CN" altLang="en-US" sz="1600" dirty="0"/>
              <a:t>和</a:t>
            </a:r>
            <a:r>
              <a:rPr lang="en" altLang="zh-CN" sz="1600" dirty="0" err="1"/>
              <a:t>TransR</a:t>
            </a:r>
            <a:r>
              <a:rPr lang="en-US" altLang="zh-CN" sz="1600" dirty="0"/>
              <a:t>-like</a:t>
            </a:r>
            <a:r>
              <a:rPr lang="zh-CN" altLang="en-US" sz="1600" dirty="0"/>
              <a:t>的正则化来充分利用</a:t>
            </a:r>
            <a:r>
              <a:rPr lang="en" altLang="zh-CN" sz="1600" dirty="0"/>
              <a:t>KG</a:t>
            </a:r>
            <a:r>
              <a:rPr lang="zh-CN" altLang="en" sz="1600" dirty="0"/>
              <a:t>。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/>
              <a:t>LibFM+TranE</a:t>
            </a:r>
            <a:r>
              <a:rPr lang="zh-CN" altLang="en-US" sz="1600" dirty="0"/>
              <a:t>：</a:t>
            </a:r>
            <a:r>
              <a:rPr lang="en-US" altLang="zh-CN" sz="1600" dirty="0"/>
              <a:t>KG</a:t>
            </a:r>
            <a:r>
              <a:rPr lang="zh-CN" altLang="en-US" sz="1600" dirty="0"/>
              <a:t>对推荐有益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PER</a:t>
            </a:r>
            <a:r>
              <a:rPr lang="zh-CN" altLang="en-US" sz="1600" dirty="0"/>
              <a:t>最差：现实中难以定义最佳的</a:t>
            </a:r>
            <a:r>
              <a:rPr lang="en-US" altLang="zh-CN" sz="1600" dirty="0"/>
              <a:t>meta-paths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dirty="0" err="1"/>
              <a:t>RippleNet</a:t>
            </a:r>
            <a:r>
              <a:rPr lang="zh-CN" altLang="en-US" sz="1600" dirty="0"/>
              <a:t>：</a:t>
            </a:r>
            <a:r>
              <a:rPr lang="zh-CN" altLang="en" sz="1600" dirty="0"/>
              <a:t>也</a:t>
            </a:r>
            <a:r>
              <a:rPr lang="zh-CN" altLang="en-US" sz="1600" dirty="0"/>
              <a:t>使用了</a:t>
            </a:r>
            <a:r>
              <a:rPr lang="en-US" altLang="zh-CN" sz="1600" dirty="0"/>
              <a:t>multi-hop</a:t>
            </a:r>
            <a:r>
              <a:rPr lang="zh-CN" altLang="en-US" sz="1600" dirty="0"/>
              <a:t> </a:t>
            </a:r>
            <a:r>
              <a:rPr lang="en-US" altLang="zh-CN" sz="1600" dirty="0"/>
              <a:t>neighborhood</a:t>
            </a:r>
            <a:r>
              <a:rPr lang="zh-CN" altLang="en-US" sz="1600" dirty="0"/>
              <a:t> </a:t>
            </a:r>
            <a:r>
              <a:rPr lang="en-US" altLang="zh-CN" sz="1600" dirty="0"/>
              <a:t>structure——</a:t>
            </a:r>
            <a:r>
              <a:rPr lang="zh-CN" altLang="en-US" sz="1600" dirty="0"/>
              <a:t>捕获</a:t>
            </a:r>
            <a:r>
              <a:rPr lang="en-US" altLang="zh-CN" sz="1600" dirty="0"/>
              <a:t>KG</a:t>
            </a:r>
            <a:r>
              <a:rPr lang="zh-CN" altLang="en-US" sz="1600" dirty="0"/>
              <a:t>中的近邻信息很重要。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KGCN-sum</a:t>
            </a:r>
            <a:r>
              <a:rPr lang="zh-CN" altLang="en-US" sz="1600" dirty="0"/>
              <a:t>表现最好。</a:t>
            </a:r>
            <a:r>
              <a:rPr lang="en-US" altLang="zh-CN" sz="1600" dirty="0"/>
              <a:t>KGCN-neighbor</a:t>
            </a:r>
            <a:r>
              <a:rPr lang="zh-CN" altLang="en-US" sz="1600" dirty="0"/>
              <a:t>在</a:t>
            </a:r>
            <a:r>
              <a:rPr lang="en-US" altLang="zh-CN" sz="1600" dirty="0"/>
              <a:t>book</a:t>
            </a:r>
            <a:r>
              <a:rPr lang="zh-CN" altLang="en-US" sz="1600" dirty="0"/>
              <a:t>和</a:t>
            </a:r>
            <a:r>
              <a:rPr lang="en-US" altLang="zh-CN" sz="1600" dirty="0"/>
              <a:t>last-FM</a:t>
            </a:r>
            <a:r>
              <a:rPr lang="zh-CN" altLang="en-US" sz="1600" dirty="0"/>
              <a:t>有明显差距</a:t>
            </a:r>
            <a:r>
              <a:rPr lang="en-US" altLang="zh-CN" sz="1600" dirty="0"/>
              <a:t>——</a:t>
            </a:r>
            <a:r>
              <a:rPr lang="zh-CN" altLang="en-US" sz="1600" dirty="0"/>
              <a:t>丢失了实体本身的信息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dirty="0"/>
              <a:t>KGCN-avg</a:t>
            </a:r>
            <a:r>
              <a:rPr lang="zh-CN" altLang="en-US" sz="1600" dirty="0"/>
              <a:t>的性能比</a:t>
            </a:r>
            <a:r>
              <a:rPr lang="en" altLang="zh-CN" sz="1600" dirty="0"/>
              <a:t>KGCN-sum</a:t>
            </a:r>
            <a:r>
              <a:rPr lang="zh-CN" altLang="en-US" sz="1600" dirty="0"/>
              <a:t>差，尤其是在交互稀疏的</a:t>
            </a:r>
            <a:r>
              <a:rPr lang="en" altLang="zh-CN" sz="1600" dirty="0"/>
              <a:t>Book-Crossing</a:t>
            </a:r>
            <a:r>
              <a:rPr lang="zh-CN" altLang="en-US" sz="1600" dirty="0"/>
              <a:t>和</a:t>
            </a:r>
            <a:r>
              <a:rPr lang="en" altLang="zh-CN" sz="1600" dirty="0" err="1"/>
              <a:t>Last.FM</a:t>
            </a:r>
            <a:r>
              <a:rPr lang="zh-CN" altLang="en-US" sz="1600" dirty="0"/>
              <a:t>中</a:t>
            </a:r>
            <a:r>
              <a:rPr lang="en-US" altLang="zh-CN" sz="1600" dirty="0"/>
              <a:t>——</a:t>
            </a:r>
            <a:r>
              <a:rPr lang="zh-CN" altLang="en-US" sz="1600" dirty="0"/>
              <a:t>捕获用户的个性化偏好和</a:t>
            </a:r>
            <a:r>
              <a:rPr lang="en" altLang="zh-CN" sz="1600" dirty="0"/>
              <a:t>KG</a:t>
            </a:r>
            <a:r>
              <a:rPr lang="zh-CN" altLang="en-US" sz="1600" dirty="0"/>
              <a:t>的语义信息确实有利于推荐。</a:t>
            </a:r>
            <a:endParaRPr lang="en" altLang="zh-CN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29F04A-6FCA-094B-877B-3B354EE4F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8" y="411214"/>
            <a:ext cx="9723120" cy="33388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BC10F2-A7FF-C94D-91F6-00EB4D140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511" y="3603039"/>
            <a:ext cx="3473648" cy="2982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8B47AC-4C9D-7048-89E0-47E2F0779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3205" y="3503801"/>
            <a:ext cx="1573609" cy="49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56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FCE7B-08F7-9B49-A70E-568DBFB2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8" y="170690"/>
            <a:ext cx="7208123" cy="155882"/>
          </a:xfrm>
        </p:spPr>
        <p:txBody>
          <a:bodyPr>
            <a:noAutofit/>
          </a:bodyPr>
          <a:lstStyle/>
          <a:p>
            <a:r>
              <a:rPr kumimoji="1" lang="en-US" altLang="zh-CN" sz="3200" b="1" i="1" dirty="0"/>
              <a:t>4</a:t>
            </a:r>
            <a:r>
              <a:rPr kumimoji="1" lang="zh-CN" altLang="en-US" sz="3200" b="1" i="1" dirty="0"/>
              <a:t> 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5A48C1-8A83-0247-BCFE-D5672A21F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3339516"/>
            <a:ext cx="4531539" cy="33659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63D62C-88D9-F044-A9EA-3AA914B3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92632"/>
            <a:ext cx="5930900" cy="2006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F3BAC24-D8BE-9A4D-A88A-5BC653C94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6" y="622759"/>
            <a:ext cx="9730559" cy="264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14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FCE7B-08F7-9B49-A70E-568DBFB2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7" y="178130"/>
            <a:ext cx="5936672" cy="729384"/>
          </a:xfrm>
        </p:spPr>
        <p:txBody>
          <a:bodyPr>
            <a:normAutofit/>
          </a:bodyPr>
          <a:lstStyle/>
          <a:p>
            <a:r>
              <a:rPr kumimoji="1" lang="en-US" altLang="zh-CN" b="1" i="1" dirty="0"/>
              <a:t>5</a:t>
            </a:r>
            <a:r>
              <a:rPr kumimoji="1" lang="zh-CN" altLang="en-US" b="1" i="1" dirty="0"/>
              <a:t> 总结</a:t>
            </a:r>
            <a:r>
              <a:rPr kumimoji="1" lang="en-US" altLang="zh-CN" b="1" i="1" dirty="0"/>
              <a:t>&amp;</a:t>
            </a:r>
            <a:r>
              <a:rPr kumimoji="1" lang="zh-CN" altLang="en-US" b="1" i="1" dirty="0"/>
              <a:t>进一步工作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9E6B05-6B8F-D748-9D73-D652F029F601}"/>
              </a:ext>
            </a:extLst>
          </p:cNvPr>
          <p:cNvSpPr txBox="1"/>
          <p:nvPr/>
        </p:nvSpPr>
        <p:spPr>
          <a:xfrm>
            <a:off x="661416" y="1061893"/>
            <a:ext cx="10869167" cy="389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KGCN</a:t>
            </a:r>
            <a:r>
              <a:rPr lang="zh-CN" altLang="en-US" dirty="0"/>
              <a:t>通过有选择地和有偏差地聚集邻域信息，将</a:t>
            </a:r>
            <a:r>
              <a:rPr lang="en" altLang="zh-CN" dirty="0"/>
              <a:t>non-spectral GCN</a:t>
            </a:r>
            <a:r>
              <a:rPr lang="zh-CN" altLang="en-US" dirty="0"/>
              <a:t>方法扩展到知识图谱</a:t>
            </a:r>
            <a:r>
              <a:rPr lang="en-US" altLang="zh-CN" dirty="0"/>
              <a:t>——</a:t>
            </a:r>
            <a:r>
              <a:rPr lang="zh-CN" altLang="en-US" dirty="0"/>
              <a:t>了解</a:t>
            </a:r>
            <a:r>
              <a:rPr lang="en" altLang="zh-CN" dirty="0"/>
              <a:t>KG</a:t>
            </a:r>
            <a:r>
              <a:rPr lang="zh-CN" altLang="en-US" dirty="0"/>
              <a:t>的结构信息和语义信息以及用户的个性化和潜在的兴趣。 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以小批量方式实现所提出的方法，该方法能够对大型数据集和知识图谱进行操作。 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：</a:t>
            </a:r>
            <a:endParaRPr lang="en-US" altLang="zh-CN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探索非均匀采样器（例如，重要性采样）是未来工作的重要方向。 </a:t>
            </a:r>
            <a:endParaRPr lang="en-US" altLang="zh-CN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研究</a:t>
            </a:r>
            <a:r>
              <a:rPr lang="en" altLang="zh-CN" dirty="0"/>
              <a:t>user-end KGs </a:t>
            </a:r>
            <a:r>
              <a:rPr lang="zh-CN" altLang="en-US" dirty="0"/>
              <a:t>是否对改善推荐性能有用。 </a:t>
            </a:r>
            <a:endParaRPr lang="en-US" altLang="zh-CN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设计一种算法，可以很好地结合</a:t>
            </a:r>
            <a:r>
              <a:rPr lang="en-US" altLang="zh-CN" dirty="0"/>
              <a:t>KG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ends</a:t>
            </a:r>
            <a:r>
              <a:rPr lang="zh-CN" altLang="en-US" dirty="0"/>
              <a:t>也是一个有前途的方向。 </a:t>
            </a:r>
            <a:r>
              <a:rPr lang="en-US" altLang="zh-CN" dirty="0"/>
              <a:t>	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47471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FCE7B-08F7-9B49-A70E-568DBFB2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8" y="0"/>
            <a:ext cx="4384963" cy="729384"/>
          </a:xfrm>
        </p:spPr>
        <p:txBody>
          <a:bodyPr>
            <a:normAutofit/>
          </a:bodyPr>
          <a:lstStyle/>
          <a:p>
            <a:r>
              <a:rPr lang="en" altLang="zh-CN" b="1" i="1" dirty="0"/>
              <a:t>Motivation</a:t>
            </a:r>
            <a:endParaRPr kumimoji="1" lang="zh-CN" altLang="en-US" b="1" i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9E6B05-6B8F-D748-9D73-D652F029F601}"/>
              </a:ext>
            </a:extLst>
          </p:cNvPr>
          <p:cNvSpPr txBox="1"/>
          <p:nvPr/>
        </p:nvSpPr>
        <p:spPr>
          <a:xfrm>
            <a:off x="934170" y="729384"/>
            <a:ext cx="10323660" cy="2815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CF-based</a:t>
            </a:r>
            <a:r>
              <a:rPr kumimoji="1" lang="zh-CN" altLang="en-US" sz="2000" dirty="0"/>
              <a:t>：</a:t>
            </a:r>
            <a:r>
              <a:rPr lang="en" altLang="zh-CN" sz="2000" dirty="0"/>
              <a:t> sparsity of user-item interactions and </a:t>
            </a:r>
            <a:r>
              <a:rPr lang="en" altLang="zh-CN" sz="2000" u="sng" dirty="0"/>
              <a:t>the cold start problem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KG</a:t>
            </a:r>
            <a:r>
              <a:rPr lang="zh-CN" altLang="en-US" sz="2000" dirty="0"/>
              <a:t>：物品属性不是</a:t>
            </a:r>
            <a:r>
              <a:rPr lang="en-US" altLang="zh-CN" sz="2000" dirty="0"/>
              <a:t>isolated</a:t>
            </a:r>
            <a:r>
              <a:rPr lang="zh-CN" altLang="en-US" sz="2000" dirty="0"/>
              <a:t>，而是互相关联；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zh-CN" altLang="en-US" sz="2000" dirty="0"/>
              <a:t>有向异构图：</a:t>
            </a:r>
            <a:r>
              <a:rPr lang="en-US" altLang="zh-CN" sz="2000" dirty="0"/>
              <a:t>node——entities</a:t>
            </a:r>
            <a:r>
              <a:rPr lang="zh-CN" altLang="en-US" sz="2000" dirty="0"/>
              <a:t>（物品或物品属性）；</a:t>
            </a:r>
            <a:r>
              <a:rPr lang="en-US" altLang="zh-CN" sz="2000" dirty="0"/>
              <a:t>edge</a:t>
            </a:r>
            <a:r>
              <a:rPr lang="zh-CN" altLang="en-US" sz="2000" dirty="0"/>
              <a:t>：</a:t>
            </a:r>
            <a:r>
              <a:rPr lang="en-US" altLang="zh-CN" sz="2000" dirty="0"/>
              <a:t>relations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	1</a:t>
            </a:r>
            <a:r>
              <a:rPr lang="zh-CN" altLang="en-US" sz="2000" dirty="0"/>
              <a:t>）</a:t>
            </a:r>
            <a:r>
              <a:rPr lang="en-US" altLang="zh-CN" sz="2000" dirty="0"/>
              <a:t>items</a:t>
            </a:r>
            <a:r>
              <a:rPr lang="zh-CN" altLang="en-US" sz="2000" dirty="0"/>
              <a:t>之间丰富的语义关联性</a:t>
            </a:r>
            <a:r>
              <a:rPr lang="en-US" altLang="zh-CN" sz="2000" dirty="0"/>
              <a:t>——&gt;</a:t>
            </a:r>
            <a:r>
              <a:rPr lang="zh-CN" altLang="en-US" sz="2000" dirty="0"/>
              <a:t>改善 </a:t>
            </a:r>
            <a:r>
              <a:rPr lang="en-US" altLang="zh-CN" sz="2000" dirty="0"/>
              <a:t>precision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	2</a:t>
            </a:r>
            <a:r>
              <a:rPr lang="zh-CN" altLang="en-US" sz="2000" dirty="0"/>
              <a:t>）各种类型的</a:t>
            </a:r>
            <a:r>
              <a:rPr lang="en-US" altLang="zh-CN" sz="2000" dirty="0"/>
              <a:t>relations——&gt;</a:t>
            </a:r>
            <a:r>
              <a:rPr lang="zh-CN" altLang="en-US" sz="2000" dirty="0"/>
              <a:t> 合理扩展用户兴趣；增加推荐物品的多样性 </a:t>
            </a:r>
            <a:r>
              <a:rPr lang="en-US" altLang="zh-CN" sz="2000" dirty="0"/>
              <a:t>diversity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	3</a:t>
            </a:r>
            <a:r>
              <a:rPr lang="zh-CN" altLang="en-US" sz="2000" dirty="0"/>
              <a:t>）将用户喜欢的历史物品和推荐物品联系起来</a:t>
            </a:r>
            <a:r>
              <a:rPr lang="en-US" altLang="zh-CN" sz="2000" dirty="0"/>
              <a:t>——&gt;</a:t>
            </a:r>
            <a:r>
              <a:rPr lang="zh-CN" altLang="en-US" sz="2000" dirty="0"/>
              <a:t>可解释性 </a:t>
            </a:r>
            <a:r>
              <a:rPr lang="en-US" altLang="zh-CN" sz="2000" dirty="0" err="1"/>
              <a:t>explainability</a:t>
            </a: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A8DE36-A735-674E-8224-E3AF382EE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17" y="3788476"/>
            <a:ext cx="3416300" cy="1181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638317-DCCA-DB46-B6DE-FDEBAE985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353" y="3686876"/>
            <a:ext cx="4927600" cy="1384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4E761B-3E6E-DE45-A1FD-A66D10FC8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861" y="5071176"/>
            <a:ext cx="27305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35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FCE7B-08F7-9B49-A70E-568DBFB2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8" y="0"/>
            <a:ext cx="4384963" cy="729384"/>
          </a:xfrm>
        </p:spPr>
        <p:txBody>
          <a:bodyPr>
            <a:normAutofit/>
          </a:bodyPr>
          <a:lstStyle/>
          <a:p>
            <a:r>
              <a:rPr lang="en" altLang="zh-CN" b="1" i="1" dirty="0"/>
              <a:t>Motivation</a:t>
            </a:r>
            <a:endParaRPr kumimoji="1" lang="zh-CN" altLang="en-US" b="1" i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9E6B05-6B8F-D748-9D73-D652F029F601}"/>
              </a:ext>
            </a:extLst>
          </p:cNvPr>
          <p:cNvSpPr txBox="1"/>
          <p:nvPr/>
        </p:nvSpPr>
        <p:spPr>
          <a:xfrm>
            <a:off x="866503" y="729384"/>
            <a:ext cx="10681062" cy="5266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KG</a:t>
            </a:r>
            <a:r>
              <a:rPr lang="zh-CN" altLang="en" sz="2000" dirty="0"/>
              <a:t>挑战</a:t>
            </a:r>
            <a:r>
              <a:rPr lang="zh-CN" altLang="en-US" sz="2000" dirty="0"/>
              <a:t>：高维和异构</a:t>
            </a:r>
            <a:r>
              <a:rPr lang="en-US" altLang="zh-CN" sz="2000" dirty="0">
                <a:sym typeface="Wingdings" pitchFamily="2" charset="2"/>
              </a:rPr>
              <a:t></a:t>
            </a:r>
            <a:r>
              <a:rPr lang="zh-CN" altLang="en-US" sz="2000" dirty="0"/>
              <a:t>预处理</a:t>
            </a:r>
            <a:r>
              <a:rPr lang="en-US" altLang="zh-CN" sz="2000" dirty="0"/>
              <a:t>KG</a:t>
            </a:r>
            <a:r>
              <a:rPr lang="zh-CN" altLang="en-US" sz="2000" dirty="0"/>
              <a:t>：</a:t>
            </a:r>
            <a:r>
              <a:rPr lang="en" altLang="zh-CN" sz="2000" dirty="0"/>
              <a:t> knowledge graph embedding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" sz="2000" dirty="0"/>
              <a:t>常用</a:t>
            </a:r>
            <a:r>
              <a:rPr lang="zh-CN" altLang="en-US" sz="2000" dirty="0"/>
              <a:t>的</a:t>
            </a:r>
            <a:r>
              <a:rPr lang="en-US" altLang="zh-CN" sz="2000" dirty="0"/>
              <a:t>KGE</a:t>
            </a:r>
            <a:r>
              <a:rPr lang="zh-CN" altLang="en-US" sz="2000" dirty="0"/>
              <a:t>方法侧重于建模严格的语义相关性（</a:t>
            </a:r>
            <a:r>
              <a:rPr lang="en-US" altLang="zh-CN" sz="2000" dirty="0" err="1"/>
              <a:t>TransE</a:t>
            </a:r>
            <a:r>
              <a:rPr lang="zh-CN" altLang="en-US" sz="2000" dirty="0"/>
              <a:t>和</a:t>
            </a:r>
            <a:r>
              <a:rPr lang="en-US" altLang="zh-CN" sz="2000" dirty="0" err="1"/>
              <a:t>TransR</a:t>
            </a:r>
            <a:r>
              <a:rPr lang="zh-CN" altLang="en-US" sz="2000" dirty="0"/>
              <a:t>假定 </a:t>
            </a:r>
            <a:r>
              <a:rPr lang="en-US" altLang="zh-CN" sz="2000" dirty="0" err="1"/>
              <a:t>head+relation</a:t>
            </a:r>
            <a:r>
              <a:rPr lang="en-US" altLang="zh-CN" sz="2000" dirty="0"/>
              <a:t>=tail</a:t>
            </a:r>
            <a:r>
              <a:rPr lang="zh-CN" altLang="en-US" sz="2000" dirty="0"/>
              <a:t>），这更适合</a:t>
            </a:r>
            <a:r>
              <a:rPr lang="en-US" altLang="zh-CN" sz="2000" dirty="0"/>
              <a:t>in-graph</a:t>
            </a:r>
            <a:r>
              <a:rPr lang="zh-CN" altLang="en-US" sz="2000" dirty="0"/>
              <a:t> </a:t>
            </a:r>
            <a:r>
              <a:rPr lang="en-US" altLang="zh-CN" sz="2000" dirty="0"/>
              <a:t>applications</a:t>
            </a:r>
            <a:r>
              <a:rPr lang="zh-CN" altLang="en-US" sz="2000" dirty="0"/>
              <a:t> </a:t>
            </a:r>
            <a:r>
              <a:rPr lang="en" altLang="zh-CN" sz="2000" dirty="0"/>
              <a:t> </a:t>
            </a:r>
            <a:r>
              <a:rPr lang="zh-CN" altLang="en-US" sz="2000" dirty="0"/>
              <a:t>（</a:t>
            </a:r>
            <a:r>
              <a:rPr lang="en-US" altLang="zh-CN" sz="2000" dirty="0"/>
              <a:t>KG</a:t>
            </a:r>
            <a:r>
              <a:rPr lang="zh-CN" altLang="en-US" sz="2000" dirty="0"/>
              <a:t> </a:t>
            </a:r>
            <a:r>
              <a:rPr lang="en-US" altLang="zh-CN" sz="2000" dirty="0"/>
              <a:t>completion</a:t>
            </a:r>
            <a:r>
              <a:rPr lang="zh-CN" altLang="en-US" sz="2000" dirty="0"/>
              <a:t> ，</a:t>
            </a:r>
            <a:r>
              <a:rPr lang="en-US" altLang="zh-CN" sz="2000" dirty="0"/>
              <a:t>link</a:t>
            </a:r>
            <a:r>
              <a:rPr lang="zh-CN" altLang="en-US" sz="2000" dirty="0"/>
              <a:t> </a:t>
            </a:r>
            <a:r>
              <a:rPr lang="en-US" altLang="zh-CN" sz="2000" dirty="0"/>
              <a:t>prediction</a:t>
            </a:r>
            <a:r>
              <a:rPr lang="zh-CN" altLang="en-US" sz="2000" dirty="0"/>
              <a:t>）而不是推荐。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设计一个图算法去利用</a:t>
            </a:r>
            <a:r>
              <a:rPr lang="en-US" altLang="zh-CN" sz="2000" dirty="0"/>
              <a:t>KG</a:t>
            </a:r>
            <a:r>
              <a:rPr lang="zh-CN" altLang="en-US" sz="2000" dirty="0"/>
              <a:t>结构：</a:t>
            </a:r>
            <a:endParaRPr lang="en-US" altLang="zh-CN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PER</a:t>
            </a:r>
            <a:r>
              <a:rPr lang="zh-CN" altLang="en-US" dirty="0"/>
              <a:t>和</a:t>
            </a:r>
            <a:r>
              <a:rPr lang="en" altLang="zh-CN" dirty="0"/>
              <a:t>FMG</a:t>
            </a:r>
            <a:r>
              <a:rPr lang="zh-CN" altLang="en-US" dirty="0"/>
              <a:t>将</a:t>
            </a:r>
            <a:r>
              <a:rPr lang="en" altLang="zh-CN" dirty="0"/>
              <a:t>KG</a:t>
            </a:r>
            <a:r>
              <a:rPr lang="zh-CN" altLang="en-US" dirty="0"/>
              <a:t>视为异构信息网络，并提取基于</a:t>
            </a:r>
            <a:r>
              <a:rPr lang="en-US" altLang="zh-CN" dirty="0"/>
              <a:t>meta-path/meta-graph</a:t>
            </a:r>
            <a:r>
              <a:rPr lang="zh-CN" altLang="en-US" dirty="0"/>
              <a:t>的潜在特征来表示用户与沿着不同类型的</a:t>
            </a:r>
            <a:r>
              <a:rPr lang="en-US" altLang="zh-CN" dirty="0"/>
              <a:t>relation</a:t>
            </a:r>
            <a:r>
              <a:rPr lang="zh-CN" altLang="en-US" dirty="0"/>
              <a:t> </a:t>
            </a:r>
            <a:r>
              <a:rPr lang="en-US" altLang="zh-CN" dirty="0"/>
              <a:t>paths/graphs</a:t>
            </a:r>
            <a:r>
              <a:rPr lang="zh-CN" altLang="en-US" dirty="0"/>
              <a:t>的</a:t>
            </a:r>
            <a:r>
              <a:rPr lang="en-US" altLang="zh-CN" dirty="0"/>
              <a:t>items</a:t>
            </a:r>
            <a:r>
              <a:rPr lang="zh-CN" altLang="en-US" dirty="0"/>
              <a:t>之间的</a:t>
            </a:r>
            <a:r>
              <a:rPr lang="en-US" altLang="zh-CN" dirty="0"/>
              <a:t>connectivity</a:t>
            </a:r>
            <a:r>
              <a:rPr lang="zh-CN" altLang="en-US" dirty="0"/>
              <a:t>。（严重依赖手动设计的元路径或元图，现实中很难达到最佳）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" altLang="zh-CN" dirty="0" err="1"/>
              <a:t>RippleNet</a:t>
            </a:r>
            <a:r>
              <a:rPr lang="en" altLang="zh-CN" dirty="0"/>
              <a:t> </a:t>
            </a:r>
            <a:r>
              <a:rPr lang="zh-CN" altLang="en-US" dirty="0"/>
              <a:t>类似于内存网络，可以在</a:t>
            </a:r>
            <a:r>
              <a:rPr lang="en" altLang="zh-CN" dirty="0"/>
              <a:t>KG</a:t>
            </a:r>
            <a:r>
              <a:rPr lang="zh-CN" altLang="en-US" dirty="0"/>
              <a:t>中传播用户的潜在偏好，并探索他们的层次兴趣。 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（关系的重要性被微弱地表征，因为关系</a:t>
            </a:r>
            <a:r>
              <a:rPr lang="en" altLang="zh-CN" dirty="0"/>
              <a:t>R</a:t>
            </a:r>
            <a:r>
              <a:rPr lang="zh-CN" altLang="en-US" dirty="0"/>
              <a:t>的嵌入矩阵几乎不能以二次形式</a:t>
            </a:r>
            <a:r>
              <a:rPr lang="en" altLang="zh-CN" dirty="0" err="1"/>
              <a:t>v</a:t>
            </a:r>
            <a:r>
              <a:rPr lang="en" altLang="zh-CN" baseline="30000" dirty="0" err="1"/>
              <a:t>⊤</a:t>
            </a:r>
            <a:r>
              <a:rPr lang="en" altLang="zh-CN" dirty="0" err="1"/>
              <a:t>Rh</a:t>
            </a:r>
            <a:r>
              <a:rPr lang="zh-CN" altLang="en-US" dirty="0"/>
              <a:t>训练去捕捉重要性（</a:t>
            </a:r>
            <a:r>
              <a:rPr lang="en" altLang="zh-CN" dirty="0"/>
              <a:t>v</a:t>
            </a:r>
            <a:r>
              <a:rPr lang="zh-CN" altLang="en-US" dirty="0"/>
              <a:t>和</a:t>
            </a:r>
            <a:r>
              <a:rPr lang="en" altLang="zh-CN" dirty="0"/>
              <a:t>h</a:t>
            </a:r>
            <a:r>
              <a:rPr lang="zh-CN" altLang="en-US" dirty="0"/>
              <a:t>是两个实体的嵌入向量 ）；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随着</a:t>
            </a:r>
            <a:r>
              <a:rPr lang="en" altLang="zh-CN" dirty="0"/>
              <a:t>KG</a:t>
            </a:r>
            <a:r>
              <a:rPr lang="zh-CN" altLang="en-US" dirty="0"/>
              <a:t>大小的增加，波动集的大小可能会意外地变化，这会导致大量的计算和存储开销。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557655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FCE7B-08F7-9B49-A70E-568DBFB2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8" y="0"/>
            <a:ext cx="4384963" cy="729384"/>
          </a:xfrm>
        </p:spPr>
        <p:txBody>
          <a:bodyPr>
            <a:normAutofit/>
          </a:bodyPr>
          <a:lstStyle/>
          <a:p>
            <a:r>
              <a:rPr kumimoji="1" lang="zh-CN" altLang="en-US" b="1" i="1" dirty="0"/>
              <a:t>贡献</a:t>
            </a:r>
            <a:r>
              <a:rPr kumimoji="1" lang="en-US" altLang="zh-CN" b="1" i="1" dirty="0"/>
              <a:t>-KGCN</a:t>
            </a:r>
            <a:endParaRPr kumimoji="1" lang="zh-CN" altLang="en-US" b="1" i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9E6B05-6B8F-D748-9D73-D652F029F601}"/>
              </a:ext>
            </a:extLst>
          </p:cNvPr>
          <p:cNvSpPr txBox="1"/>
          <p:nvPr/>
        </p:nvSpPr>
        <p:spPr>
          <a:xfrm>
            <a:off x="661416" y="1097977"/>
            <a:ext cx="10869167" cy="2815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设计目标：自动捕捉知识图谱中的高阶结构和语义信息。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Key</a:t>
            </a:r>
            <a:r>
              <a:rPr lang="zh-CN" altLang="en-US" sz="2000" dirty="0"/>
              <a:t> </a:t>
            </a:r>
            <a:r>
              <a:rPr lang="en-US" altLang="zh-CN" sz="2000" dirty="0"/>
              <a:t>idea</a:t>
            </a:r>
            <a:r>
              <a:rPr lang="zh-CN" altLang="en-US" sz="2000" dirty="0"/>
              <a:t>：在计算</a:t>
            </a:r>
            <a:r>
              <a:rPr lang="en-US" altLang="zh-CN" sz="2000" dirty="0"/>
              <a:t>KG</a:t>
            </a:r>
            <a:r>
              <a:rPr lang="zh-CN" altLang="en-US" sz="2000" dirty="0"/>
              <a:t>中一个给定实体的表示时，有偏差的汇总合并邻居信息。</a:t>
            </a:r>
            <a:endParaRPr lang="en-US" altLang="zh-CN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这种设计有两个好处：</a:t>
            </a:r>
            <a:r>
              <a:rPr lang="en-US" altLang="zh-CN" sz="2000" dirty="0"/>
              <a:t>1</a:t>
            </a:r>
            <a:r>
              <a:rPr lang="zh-CN" altLang="en-US" sz="2000" dirty="0"/>
              <a:t>）通过邻域聚合的操作，</a:t>
            </a:r>
            <a:r>
              <a:rPr lang="en-US" altLang="zh-CN" sz="2000" dirty="0"/>
              <a:t>local</a:t>
            </a:r>
            <a:r>
              <a:rPr lang="zh-CN" altLang="en-US" sz="2000" dirty="0"/>
              <a:t> </a:t>
            </a:r>
            <a:r>
              <a:rPr lang="en-US" altLang="zh-CN" sz="2000" dirty="0"/>
              <a:t>proximity</a:t>
            </a:r>
            <a:r>
              <a:rPr lang="zh-CN" altLang="en-US" sz="2000" dirty="0"/>
              <a:t> </a:t>
            </a:r>
            <a:r>
              <a:rPr lang="en-US" altLang="zh-CN" sz="2000" dirty="0"/>
              <a:t>structure</a:t>
            </a:r>
            <a:r>
              <a:rPr lang="zh-CN" altLang="en-US" sz="2000" dirty="0"/>
              <a:t>被成功捕获和存储在每个实体中</a:t>
            </a:r>
            <a:endParaRPr lang="en-US" altLang="zh-CN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2</a:t>
            </a:r>
            <a:r>
              <a:rPr lang="zh-CN" altLang="en-US" sz="2000" dirty="0"/>
              <a:t>）邻居的权重取决于连接关系和特定用户的得分，这既表征了</a:t>
            </a:r>
            <a:r>
              <a:rPr lang="en-US" altLang="zh-CN" sz="2000" dirty="0"/>
              <a:t>KG</a:t>
            </a:r>
            <a:r>
              <a:rPr lang="zh-CN" altLang="en-US" sz="2000" dirty="0"/>
              <a:t>的语义信息又体现了用户对关系的个性化兴趣。</a:t>
            </a:r>
            <a:r>
              <a:rPr lang="en-US" altLang="zh-CN" sz="2000" dirty="0"/>
              <a:t>	</a:t>
            </a:r>
            <a:endParaRPr lang="en" altLang="zh-CN" sz="2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F5ADDF-E921-2B48-A4B6-FB00CB0453A5}"/>
              </a:ext>
            </a:extLst>
          </p:cNvPr>
          <p:cNvSpPr/>
          <p:nvPr/>
        </p:nvSpPr>
        <p:spPr>
          <a:xfrm>
            <a:off x="343988" y="4091238"/>
            <a:ext cx="11386458" cy="968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KGCN</a:t>
            </a:r>
            <a:r>
              <a:rPr lang="zh-CN" altLang="en-US" sz="2000" dirty="0"/>
              <a:t>，一个端到端的框架，用于在知识图谱中探索用户的偏好，通过扩展实体的接受域，</a:t>
            </a:r>
            <a:r>
              <a:rPr lang="en-US" altLang="zh-CN" sz="2000" dirty="0"/>
              <a:t>KGCN</a:t>
            </a:r>
            <a:r>
              <a:rPr lang="zh-CN" altLang="en-US" sz="2000" dirty="0"/>
              <a:t>可以捕获用户的高阶个性化推荐。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789331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FCE7B-08F7-9B49-A70E-568DBFB2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8" y="170689"/>
            <a:ext cx="6207182" cy="729384"/>
          </a:xfrm>
        </p:spPr>
        <p:txBody>
          <a:bodyPr>
            <a:normAutofit/>
          </a:bodyPr>
          <a:lstStyle/>
          <a:p>
            <a:r>
              <a:rPr kumimoji="1" lang="en-US" altLang="zh-CN" b="1" i="1" dirty="0"/>
              <a:t>3.1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problem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formulation</a:t>
            </a:r>
            <a:endParaRPr kumimoji="1" lang="zh-CN" altLang="en-US" b="1" i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9E6B05-6B8F-D748-9D73-D652F029F601}"/>
              </a:ext>
            </a:extLst>
          </p:cNvPr>
          <p:cNvSpPr txBox="1"/>
          <p:nvPr/>
        </p:nvSpPr>
        <p:spPr>
          <a:xfrm>
            <a:off x="344260" y="2321079"/>
            <a:ext cx="10869167" cy="465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" dirty="0"/>
              <a:t>知识图谱</a:t>
            </a:r>
            <a:r>
              <a:rPr lang="en-US" altLang="zh-CN" dirty="0"/>
              <a:t>G</a:t>
            </a:r>
            <a:r>
              <a:rPr lang="zh-CN" altLang="en-US" dirty="0"/>
              <a:t>：</a:t>
            </a:r>
            <a:r>
              <a:rPr lang="en" altLang="zh-CN" dirty="0"/>
              <a:t> entity-relation-entity triples</a:t>
            </a:r>
            <a:r>
              <a:rPr lang="zh-CN" altLang="en-US" dirty="0"/>
              <a:t> （</a:t>
            </a:r>
            <a:r>
              <a:rPr lang="en-US" altLang="zh-CN" dirty="0" err="1"/>
              <a:t>h,r,t</a:t>
            </a:r>
            <a:r>
              <a:rPr lang="en-US" altLang="zh-CN" dirty="0"/>
              <a:t>)</a:t>
            </a:r>
            <a:r>
              <a:rPr lang="zh-CN" altLang="en-US" dirty="0"/>
              <a:t>组成。（</a:t>
            </a:r>
            <a:r>
              <a:rPr lang="en" altLang="zh-CN" dirty="0"/>
              <a:t> head, relation, and tail </a:t>
            </a:r>
            <a:r>
              <a:rPr lang="zh-CN" altLang="en-US" dirty="0"/>
              <a:t>）</a:t>
            </a:r>
            <a:endParaRPr lang="e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7EAE7C-AF5E-7942-AD7F-3C32C658A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53"/>
          <a:stretch/>
        </p:blipFill>
        <p:spPr>
          <a:xfrm>
            <a:off x="942534" y="1173517"/>
            <a:ext cx="2786185" cy="4123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B68ED4-BBDD-674B-AEDD-C052924D7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273" y="1102507"/>
            <a:ext cx="2400300" cy="495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9F331A-B52E-CC41-9D08-EAD01700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34" y="1766466"/>
            <a:ext cx="6299200" cy="393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AB4E68-86BE-7048-A058-B5AD29D08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534" y="3172958"/>
            <a:ext cx="8113338" cy="6978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642938-8468-4849-87A1-DBCBAADAD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712" y="4257070"/>
            <a:ext cx="8895072" cy="116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68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FCE7B-08F7-9B49-A70E-568DBFB2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8" y="170689"/>
            <a:ext cx="6207182" cy="729384"/>
          </a:xfrm>
        </p:spPr>
        <p:txBody>
          <a:bodyPr>
            <a:normAutofit/>
          </a:bodyPr>
          <a:lstStyle/>
          <a:p>
            <a:r>
              <a:rPr kumimoji="1" lang="en-US" altLang="zh-CN" b="1" i="1" dirty="0"/>
              <a:t>3.2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KGCN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layer</a:t>
            </a:r>
            <a:endParaRPr kumimoji="1" lang="zh-CN" altLang="en-US" b="1" i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9E6B05-6B8F-D748-9D73-D652F029F601}"/>
              </a:ext>
            </a:extLst>
          </p:cNvPr>
          <p:cNvSpPr txBox="1"/>
          <p:nvPr/>
        </p:nvSpPr>
        <p:spPr>
          <a:xfrm>
            <a:off x="931926" y="804501"/>
            <a:ext cx="10869167" cy="1538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u</a:t>
            </a:r>
            <a:r>
              <a:rPr lang="zh-CN" altLang="en-US" dirty="0"/>
              <a:t>  </a:t>
            </a:r>
            <a:r>
              <a:rPr lang="en-US" altLang="zh-CN" dirty="0"/>
              <a:t>item(</a:t>
            </a:r>
            <a:r>
              <a:rPr lang="en-US" altLang="zh-CN" dirty="0">
                <a:solidFill>
                  <a:srgbClr val="FF0000"/>
                </a:solidFill>
              </a:rPr>
              <a:t>entity)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v</a:t>
            </a:r>
            <a:r>
              <a:rPr lang="zh-CN" altLang="en-US" dirty="0"/>
              <a:t>    </a:t>
            </a:r>
            <a:r>
              <a:rPr lang="en-US" altLang="zh-CN" dirty="0"/>
              <a:t>N(v):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直接相连的实体集</a:t>
            </a:r>
            <a:endParaRPr lang="en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                        关系</a:t>
            </a:r>
            <a:r>
              <a:rPr lang="en-US" altLang="zh-CN" dirty="0"/>
              <a:t>r</a:t>
            </a:r>
            <a:r>
              <a:rPr lang="zh-CN" altLang="en-US" dirty="0"/>
              <a:t>对用户</a:t>
            </a:r>
            <a:r>
              <a:rPr lang="en-US" altLang="zh-CN" dirty="0"/>
              <a:t>u</a:t>
            </a:r>
            <a:r>
              <a:rPr lang="zh-CN" altLang="en-US" dirty="0"/>
              <a:t>的重要程度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                                       </a:t>
            </a:r>
            <a:r>
              <a:rPr lang="en-US" altLang="zh-CN" dirty="0"/>
              <a:t>v</a:t>
            </a:r>
            <a:r>
              <a:rPr lang="zh-CN" altLang="en-US" dirty="0"/>
              <a:t>的邻居的线性聚合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5B1AE59-F55E-D646-A61D-03E443789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96" y="1297817"/>
            <a:ext cx="1536954" cy="4721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7E03576-2050-0D43-998A-DC792B16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96" y="1761231"/>
            <a:ext cx="2381123" cy="7451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7915D5-B512-E546-857F-F6218E9B7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37" y="2529125"/>
            <a:ext cx="4796790" cy="118218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8B97DD5-925D-2242-9C4A-01C16D4150A9}"/>
              </a:ext>
            </a:extLst>
          </p:cNvPr>
          <p:cNvSpPr txBox="1"/>
          <p:nvPr/>
        </p:nvSpPr>
        <p:spPr>
          <a:xfrm>
            <a:off x="897637" y="4183595"/>
            <a:ext cx="5510784" cy="465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使用</a:t>
            </a: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的邻域；实体</a:t>
            </a:r>
            <a:r>
              <a:rPr lang="en-US" altLang="zh-CN" dirty="0"/>
              <a:t>v</a:t>
            </a:r>
            <a:r>
              <a:rPr lang="zh-CN" altLang="en-US" dirty="0"/>
              <a:t>的邻域表示如下：</a:t>
            </a:r>
            <a:endParaRPr lang="en-US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F17B0E8-C12D-0B48-919C-131ADC9E0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1" y="4737733"/>
            <a:ext cx="5942076" cy="50396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56C5857-8725-9248-84FE-F2F0063AF8DD}"/>
              </a:ext>
            </a:extLst>
          </p:cNvPr>
          <p:cNvSpPr txBox="1"/>
          <p:nvPr/>
        </p:nvSpPr>
        <p:spPr>
          <a:xfrm>
            <a:off x="937260" y="5241696"/>
            <a:ext cx="5510784" cy="465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S(v)</a:t>
            </a:r>
            <a:r>
              <a:rPr lang="zh-CN" altLang="en-US" dirty="0"/>
              <a:t>也叫做实体</a:t>
            </a:r>
            <a:r>
              <a:rPr lang="en-US" altLang="zh-CN" dirty="0"/>
              <a:t>v</a:t>
            </a:r>
            <a:r>
              <a:rPr lang="zh-CN" altLang="en-US" dirty="0"/>
              <a:t>的</a:t>
            </a:r>
            <a:r>
              <a:rPr lang="en-US" altLang="zh-CN" dirty="0"/>
              <a:t>receptive</a:t>
            </a:r>
            <a:r>
              <a:rPr lang="zh-CN" altLang="en-US" dirty="0"/>
              <a:t> </a:t>
            </a:r>
            <a:r>
              <a:rPr lang="en-US" altLang="zh-CN" dirty="0"/>
              <a:t>field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EE37F6F-EB87-1146-8509-114560D8A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7886" y="535381"/>
            <a:ext cx="3142574" cy="344288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74E51A7-05BE-314C-A3E9-6F73C58A4C92}"/>
              </a:ext>
            </a:extLst>
          </p:cNvPr>
          <p:cNvSpPr/>
          <p:nvPr/>
        </p:nvSpPr>
        <p:spPr>
          <a:xfrm>
            <a:off x="7757160" y="4066385"/>
            <a:ext cx="31425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latin typeface="LinLibertineTB"/>
              </a:rPr>
              <a:t>(a) A two-layer receptive field (green entities) of the blue entity in a KG. 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822753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FCE7B-08F7-9B49-A70E-568DBFB2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8" y="170689"/>
            <a:ext cx="6207182" cy="729384"/>
          </a:xfrm>
        </p:spPr>
        <p:txBody>
          <a:bodyPr>
            <a:normAutofit/>
          </a:bodyPr>
          <a:lstStyle/>
          <a:p>
            <a:r>
              <a:rPr kumimoji="1" lang="en-US" altLang="zh-CN" b="1" i="1" dirty="0"/>
              <a:t>3.2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KGCN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layer</a:t>
            </a:r>
            <a:endParaRPr kumimoji="1" lang="zh-CN" altLang="en-US" b="1" i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56C5857-8725-9248-84FE-F2F0063AF8DD}"/>
              </a:ext>
            </a:extLst>
          </p:cNvPr>
          <p:cNvSpPr txBox="1"/>
          <p:nvPr/>
        </p:nvSpPr>
        <p:spPr>
          <a:xfrm>
            <a:off x="320039" y="1042177"/>
            <a:ext cx="5510784" cy="465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：聚合 实体表示</a:t>
            </a:r>
            <a:r>
              <a:rPr lang="en-US" altLang="zh-CN" dirty="0"/>
              <a:t>v</a:t>
            </a:r>
            <a:r>
              <a:rPr lang="zh-CN" altLang="en-US" dirty="0"/>
              <a:t> 和 邻域表示          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182FA6-3D0C-2749-BAAA-19A1DD557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030" y="1126755"/>
            <a:ext cx="444499" cy="3809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79F571-FD18-DB4B-9389-5D5B74B63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667" y="1126755"/>
            <a:ext cx="3604260" cy="37822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F6F221F-D9D4-8142-ABC4-B4B29848C547}"/>
              </a:ext>
            </a:extLst>
          </p:cNvPr>
          <p:cNvSpPr txBox="1"/>
          <p:nvPr/>
        </p:nvSpPr>
        <p:spPr>
          <a:xfrm>
            <a:off x="320039" y="1725228"/>
            <a:ext cx="5510784" cy="465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三种聚合函数：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A445A1-6DD6-0844-B6E1-C91A28C5F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" y="2408279"/>
            <a:ext cx="4697730" cy="5659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B99E2B-4C16-E241-9373-6E28C12A1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768" y="3057941"/>
            <a:ext cx="4571654" cy="4203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0C0401-3A7B-1849-A915-0B185DF6D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730" y="3561993"/>
            <a:ext cx="4571654" cy="48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44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FCE7B-08F7-9B49-A70E-568DBFB2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8" y="170689"/>
            <a:ext cx="7533062" cy="343661"/>
          </a:xfrm>
        </p:spPr>
        <p:txBody>
          <a:bodyPr>
            <a:normAutofit fontScale="90000"/>
          </a:bodyPr>
          <a:lstStyle/>
          <a:p>
            <a:r>
              <a:rPr kumimoji="1" lang="en-US" altLang="zh-CN" b="1" i="1" dirty="0"/>
              <a:t>3.3</a:t>
            </a:r>
            <a:r>
              <a:rPr kumimoji="1" lang="zh-CN" altLang="en-US" b="1" i="1" dirty="0"/>
              <a:t> </a:t>
            </a:r>
            <a:r>
              <a:rPr kumimoji="1" lang="en" altLang="zh-CN" b="1" i="1" dirty="0"/>
              <a:t>Learning Algorithm </a:t>
            </a:r>
            <a:endParaRPr kumimoji="1" lang="zh-CN" altLang="en-US" b="1" i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56C5857-8725-9248-84FE-F2F0063AF8DD}"/>
              </a:ext>
            </a:extLst>
          </p:cNvPr>
          <p:cNvSpPr txBox="1"/>
          <p:nvPr/>
        </p:nvSpPr>
        <p:spPr>
          <a:xfrm>
            <a:off x="7439297" y="3628643"/>
            <a:ext cx="451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The framework of KGCN</a:t>
            </a:r>
            <a:r>
              <a:rPr lang="zh-CN" altLang="en-US" dirty="0"/>
              <a:t>（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iteration</a:t>
            </a:r>
            <a:r>
              <a:rPr lang="zh-CN" altLang="en-US" dirty="0"/>
              <a:t>）</a:t>
            </a:r>
            <a:r>
              <a:rPr lang="en" altLang="zh-CN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B7FB58-2CE3-004B-94FA-48245BECC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8" y="634310"/>
            <a:ext cx="5839460" cy="5074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F763D9-B6A6-EC4B-AE88-D8C2D5E3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10" y="1106587"/>
            <a:ext cx="4342524" cy="55060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3AD8CA3-0C41-BB48-A415-5DB24A189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0"/>
            <a:ext cx="3638934" cy="36617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E030F12-B53F-EA45-839C-0387FDA62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1470" y="4469565"/>
            <a:ext cx="6981044" cy="108594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A4756A0-0647-7947-AF0B-32D12419FC48}"/>
              </a:ext>
            </a:extLst>
          </p:cNvPr>
          <p:cNvSpPr txBox="1"/>
          <p:nvPr/>
        </p:nvSpPr>
        <p:spPr>
          <a:xfrm>
            <a:off x="5182688" y="4179732"/>
            <a:ext cx="451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负样本训练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776003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FCE7B-08F7-9B49-A70E-568DBFB2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8" y="170689"/>
            <a:ext cx="7533062" cy="343661"/>
          </a:xfrm>
        </p:spPr>
        <p:txBody>
          <a:bodyPr>
            <a:normAutofit fontScale="90000"/>
          </a:bodyPr>
          <a:lstStyle/>
          <a:p>
            <a:r>
              <a:rPr kumimoji="1" lang="en-US" altLang="zh-CN" b="1" i="1" dirty="0"/>
              <a:t>4</a:t>
            </a:r>
            <a:r>
              <a:rPr kumimoji="1" lang="zh-CN" altLang="en-US" b="1" i="1" dirty="0"/>
              <a:t> 实验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4756A0-0647-7947-AF0B-32D12419FC48}"/>
              </a:ext>
            </a:extLst>
          </p:cNvPr>
          <p:cNvSpPr txBox="1"/>
          <p:nvPr/>
        </p:nvSpPr>
        <p:spPr>
          <a:xfrm>
            <a:off x="237706" y="551701"/>
            <a:ext cx="6541918" cy="3374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MovieLens-20M</a:t>
            </a:r>
            <a:r>
              <a:rPr lang="zh-CN" altLang="en-US" dirty="0"/>
              <a:t>：</a:t>
            </a:r>
            <a:r>
              <a:rPr lang="en-US" altLang="zh-CN" dirty="0"/>
              <a:t>2000</a:t>
            </a:r>
            <a:r>
              <a:rPr lang="zh-CN" altLang="en-US" dirty="0"/>
              <a:t>万个</a:t>
            </a:r>
            <a:r>
              <a:rPr lang="en-US" altLang="zh-CN" dirty="0"/>
              <a:t>explicit</a:t>
            </a:r>
            <a:r>
              <a:rPr lang="zh-CN" altLang="en-US" dirty="0"/>
              <a:t> </a:t>
            </a:r>
            <a:r>
              <a:rPr lang="en-US" altLang="zh-CN" dirty="0"/>
              <a:t>ratings</a:t>
            </a:r>
            <a:r>
              <a:rPr lang="zh-CN" altLang="en-US" dirty="0"/>
              <a:t>（从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5</a:t>
            </a:r>
            <a:r>
              <a:rPr lang="zh-CN" altLang="en-US" dirty="0"/>
              <a:t>）组成。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Book-Crossing</a:t>
            </a:r>
            <a:r>
              <a:rPr lang="zh-CN" altLang="en-US" dirty="0"/>
              <a:t>： </a:t>
            </a:r>
            <a:r>
              <a:rPr lang="en-US" altLang="zh-CN" dirty="0"/>
              <a:t>100</a:t>
            </a:r>
            <a:r>
              <a:rPr lang="zh-CN" altLang="en-US" dirty="0"/>
              <a:t>万本图书（从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10</a:t>
            </a:r>
            <a:r>
              <a:rPr lang="zh-CN" altLang="en-US" dirty="0"/>
              <a:t>）的评分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 err="1"/>
              <a:t>Last.FM</a:t>
            </a:r>
            <a:r>
              <a:rPr lang="zh-CN" altLang="en-US" dirty="0"/>
              <a:t>：</a:t>
            </a:r>
            <a:r>
              <a:rPr lang="en-US" altLang="zh-CN" dirty="0"/>
              <a:t>2000</a:t>
            </a:r>
            <a:r>
              <a:rPr lang="zh-CN" altLang="en-US" dirty="0"/>
              <a:t>名用户的音乐家收听信息。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/>
              <a:t>由于这三个数据集是显式反馈，将其转换为隐式反馈。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其中每个条目都用</a:t>
            </a:r>
            <a:r>
              <a:rPr lang="en-US" altLang="zh-CN" dirty="0"/>
              <a:t>1</a:t>
            </a:r>
            <a:r>
              <a:rPr lang="zh-CN" altLang="en-US" dirty="0"/>
              <a:t>标记，表示用户对该物品的评分为正，并为每个用户采样标记为</a:t>
            </a:r>
            <a:r>
              <a:rPr lang="en-US" altLang="zh-CN" dirty="0"/>
              <a:t>0</a:t>
            </a:r>
            <a:r>
              <a:rPr lang="zh-CN" altLang="en-US" dirty="0"/>
              <a:t>的</a:t>
            </a:r>
            <a:r>
              <a:rPr lang="en" altLang="zh-CN" dirty="0"/>
              <a:t>unwatched set</a:t>
            </a:r>
            <a:r>
              <a:rPr lang="zh-CN" altLang="en-US" dirty="0"/>
              <a:t>；</a:t>
            </a:r>
            <a:r>
              <a:rPr lang="en" altLang="zh-CN" dirty="0"/>
              <a:t>MovieLens-20M</a:t>
            </a:r>
            <a:r>
              <a:rPr lang="zh-CN" altLang="en-US" dirty="0"/>
              <a:t>的正面评价的阈值为</a:t>
            </a:r>
            <a:r>
              <a:rPr lang="en-US" altLang="zh-CN" dirty="0"/>
              <a:t>4</a:t>
            </a:r>
            <a:r>
              <a:rPr lang="zh-CN" altLang="en-US" dirty="0"/>
              <a:t>，而</a:t>
            </a:r>
            <a:r>
              <a:rPr lang="en" altLang="zh-CN" dirty="0"/>
              <a:t>Book Crossing</a:t>
            </a:r>
            <a:r>
              <a:rPr lang="zh-CN" altLang="en-US" dirty="0"/>
              <a:t>和</a:t>
            </a:r>
            <a:r>
              <a:rPr lang="en" altLang="zh-CN" dirty="0" err="1"/>
              <a:t>Last.FM</a:t>
            </a:r>
            <a:r>
              <a:rPr lang="zh-CN" altLang="en-US" dirty="0"/>
              <a:t>由于稀疏性未设置任何阈值。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F90A06-91DB-B742-8958-72DB14C0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038" y="1073213"/>
            <a:ext cx="4462019" cy="3700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7F1B8F-8732-1E46-BC1F-2C1E1B7B8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29" y="4170719"/>
            <a:ext cx="5639735" cy="213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83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1105</Words>
  <Application>Microsoft Macintosh PowerPoint</Application>
  <PresentationFormat>宽屏</PresentationFormat>
  <Paragraphs>66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LinLibertineTB</vt:lpstr>
      <vt:lpstr>Arial</vt:lpstr>
      <vt:lpstr>Wingdings</vt:lpstr>
      <vt:lpstr>Office 主题​​</vt:lpstr>
      <vt:lpstr>Knowledge Graph Convolutional Networks for Recommender Systems  WWW 2019</vt:lpstr>
      <vt:lpstr>Motivation</vt:lpstr>
      <vt:lpstr>Motivation</vt:lpstr>
      <vt:lpstr>贡献-KGCN</vt:lpstr>
      <vt:lpstr>3.1 problem formulation</vt:lpstr>
      <vt:lpstr>3.2 KGCN layer</vt:lpstr>
      <vt:lpstr>3.2 KGCN layer</vt:lpstr>
      <vt:lpstr>3.3 Learning Algorithm </vt:lpstr>
      <vt:lpstr>4 实验</vt:lpstr>
      <vt:lpstr>4 实验</vt:lpstr>
      <vt:lpstr>4 结果</vt:lpstr>
      <vt:lpstr>4 结果</vt:lpstr>
      <vt:lpstr>5 总结&amp;进一步工作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Knowledge Graph Convolutional Networks for Recommender Systems  WWW 2019</dc:title>
  <dc:creator>poppyzyl@qq.com</dc:creator>
  <cp:lastModifiedBy>poppyzyl@qq.com</cp:lastModifiedBy>
  <cp:revision>34</cp:revision>
  <dcterms:created xsi:type="dcterms:W3CDTF">2020-05-22T15:17:32Z</dcterms:created>
  <dcterms:modified xsi:type="dcterms:W3CDTF">2020-05-23T07:00:24Z</dcterms:modified>
</cp:coreProperties>
</file>